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408" r:id="rId3"/>
    <p:sldId id="407" r:id="rId4"/>
    <p:sldId id="403" r:id="rId5"/>
    <p:sldId id="405" r:id="rId6"/>
    <p:sldId id="406" r:id="rId7"/>
    <p:sldId id="404" r:id="rId8"/>
    <p:sldId id="409" r:id="rId9"/>
    <p:sldId id="257" r:id="rId10"/>
    <p:sldId id="410" r:id="rId11"/>
    <p:sldId id="415" r:id="rId12"/>
    <p:sldId id="414" r:id="rId13"/>
    <p:sldId id="411" r:id="rId14"/>
    <p:sldId id="413" r:id="rId15"/>
    <p:sldId id="319" r:id="rId16"/>
    <p:sldId id="293" r:id="rId17"/>
    <p:sldId id="416" r:id="rId18"/>
    <p:sldId id="35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5DB"/>
    <a:srgbClr val="00FF14"/>
    <a:srgbClr val="08F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69" autoAdjust="0"/>
  </p:normalViewPr>
  <p:slideViewPr>
    <p:cSldViewPr snapToGrid="0" snapToObjects="1">
      <p:cViewPr varScale="1">
        <p:scale>
          <a:sx n="83" d="100"/>
          <a:sy n="83" d="100"/>
        </p:scale>
        <p:origin x="-18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219E1-99E2-CB49-8035-C6B877124ACA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47D95-BAB1-364A-BA5A-2304D6EC1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1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49449-492E-AF46-B87C-30574CC4512C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E84C-9E44-574F-90E8-EA42D916D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91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2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8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4C-9E44-574F-90E8-EA42D916D1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2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1D9A-8EC1-2347-B73F-1C169D9B8A6B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123D2-58C1-C844-A38F-00A671711FCB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5114-8237-FF42-A1CB-DD4CA162FF83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1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B566-D653-8749-8F3B-E8F5E93ED5A3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4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32F2-DD44-4E4F-8B92-0E8251A2BC7E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5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720D2-20C6-4B41-96D3-F709113C5F2B}" type="datetime1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6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C934-0A89-6C40-8C5B-EE3309852CDF}" type="datetime1">
              <a:rPr lang="en-US" smtClean="0"/>
              <a:t>6/9/14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7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CB3FE-9E52-134E-B645-56D7932F60F9}" type="datetime1">
              <a:rPr lang="en-US" smtClean="0"/>
              <a:t>6/9/14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1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689C-3617-0F48-9F13-53108B224B4E}" type="datetime1">
              <a:rPr lang="en-US" smtClean="0"/>
              <a:t>6/9/14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9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602-F17A-B840-A00C-F2686DD28E8C}" type="datetime1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7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FC60F-4A33-7149-8D58-46725F27AE96}" type="datetime1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2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67830-9E41-BC4F-B150-74176452A286}" type="datetime1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BC2E1-9C7E-E143-AE00-6496C4A14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orseshoe477.github.io/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26" y="5617738"/>
            <a:ext cx="9153144" cy="39568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40000"/>
                </a:schemeClr>
              </a:gs>
              <a:gs pos="100000">
                <a:schemeClr val="tx1">
                  <a:lumMod val="85000"/>
                  <a:lumOff val="15000"/>
                  <a:alpha val="4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852" y="4737106"/>
            <a:ext cx="4023053" cy="995620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Nec</a:t>
            </a:r>
            <a:r>
              <a:rPr lang="en-US" sz="5000" b="1" dirty="0" smtClean="0">
                <a:solidFill>
                  <a:srgbClr val="660066"/>
                </a:solidFill>
                <a:latin typeface="Roboto Light"/>
                <a:cs typeface="Roboto Light"/>
              </a:rPr>
              <a:t>X</a:t>
            </a:r>
            <a:endParaRPr lang="en-US" sz="5000" b="1" dirty="0">
              <a:solidFill>
                <a:srgbClr val="660066"/>
              </a:solidFill>
              <a:latin typeface="Roboto Light"/>
              <a:cs typeface="Roboto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6" y="6086341"/>
            <a:ext cx="5255900" cy="322341"/>
          </a:xfrm>
        </p:spPr>
        <p:txBody>
          <a:bodyPr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Ke-Yu Chen,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Aniket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Handa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Chaoyu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 Yang,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Shuowei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Regular"/>
                <a:cs typeface="Roboto Regular"/>
              </a:rPr>
              <a:t> Li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8698" y="6086341"/>
            <a:ext cx="1740662" cy="452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 smtClean="0">
                <a:solidFill>
                  <a:srgbClr val="404040"/>
                </a:solidFill>
                <a:latin typeface="Roboto Light"/>
                <a:cs typeface="Roboto Light"/>
              </a:rPr>
              <a:t>Team 2</a:t>
            </a:r>
          </a:p>
          <a:p>
            <a:pPr algn="l"/>
            <a:r>
              <a:rPr lang="en-US" sz="1050" dirty="0" smtClean="0">
                <a:solidFill>
                  <a:srgbClr val="404040"/>
                </a:solidFill>
                <a:latin typeface="Roboto Light"/>
                <a:cs typeface="Roboto Light"/>
              </a:rPr>
              <a:t>CSE 477, Spring 2014</a:t>
            </a:r>
            <a:endParaRPr lang="en-US" sz="1050" dirty="0">
              <a:solidFill>
                <a:srgbClr val="404040"/>
              </a:solidFill>
              <a:latin typeface="Roboto Regular"/>
              <a:cs typeface="Roboto Regular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3819413" y="5599724"/>
            <a:ext cx="4992492" cy="39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i="1" dirty="0" smtClean="0">
                <a:solidFill>
                  <a:schemeClr val="bg1"/>
                </a:solidFill>
                <a:latin typeface="Roboto Light"/>
                <a:cs typeface="Roboto Light"/>
              </a:rPr>
              <a:t>Enabling Gesture Control Using the Neck</a:t>
            </a:r>
          </a:p>
        </p:txBody>
      </p:sp>
      <p:pic>
        <p:nvPicPr>
          <p:cNvPr id="13" name="Picture 12" descr="HeroSho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" y="1330034"/>
            <a:ext cx="9144000" cy="34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5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rdware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r="6720"/>
          <a:stretch/>
        </p:blipFill>
        <p:spPr>
          <a:xfrm>
            <a:off x="-3" y="0"/>
            <a:ext cx="914400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Hardware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772370" y="5559778"/>
            <a:ext cx="3839618" cy="716028"/>
            <a:chOff x="3772370" y="5559778"/>
            <a:chExt cx="3839618" cy="716028"/>
          </a:xfrm>
        </p:grpSpPr>
        <p:sp>
          <p:nvSpPr>
            <p:cNvPr id="67" name="Rectangle 66"/>
            <p:cNvSpPr/>
            <p:nvPr/>
          </p:nvSpPr>
          <p:spPr>
            <a:xfrm>
              <a:off x="5286963" y="5629632"/>
              <a:ext cx="2325025" cy="64617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/>
                  <a:cs typeface="Roboto Light"/>
                </a:rPr>
                <a:t>Olimex-328</a:t>
              </a:r>
              <a:endPara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3772370" y="5559778"/>
              <a:ext cx="1514594" cy="41223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367853" y="2508541"/>
            <a:ext cx="4262950" cy="1169755"/>
            <a:chOff x="3367853" y="2508541"/>
            <a:chExt cx="4262950" cy="116975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367853" y="2878667"/>
              <a:ext cx="1665110" cy="79962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5051776" y="2508541"/>
              <a:ext cx="2579027" cy="95338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/>
                  <a:cs typeface="Roboto Light"/>
                </a:rPr>
                <a:t>Shield board</a:t>
              </a:r>
            </a:p>
            <a:p>
              <a:r>
                <a: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/>
                  <a:cs typeface="Roboto Light"/>
                </a:rPr>
                <a:t>(up to 6 channels)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9258" y="4192995"/>
            <a:ext cx="2756371" cy="646174"/>
            <a:chOff x="5409258" y="4192995"/>
            <a:chExt cx="2756371" cy="646174"/>
          </a:xfrm>
        </p:grpSpPr>
        <p:sp>
          <p:nvSpPr>
            <p:cNvPr id="20" name="Rectangle 19"/>
            <p:cNvSpPr/>
            <p:nvPr/>
          </p:nvSpPr>
          <p:spPr>
            <a:xfrm>
              <a:off x="6152444" y="4192995"/>
              <a:ext cx="2013185" cy="64617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/>
                  <a:cs typeface="Roboto Light"/>
                </a:rPr>
                <a:t>Bluetooth</a:t>
              </a:r>
              <a:endPara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409258" y="4536251"/>
              <a:ext cx="7431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03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3D Printing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7" name="Picture 6" descr="version 2 - 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" r="12493"/>
          <a:stretch/>
        </p:blipFill>
        <p:spPr>
          <a:xfrm>
            <a:off x="-4" y="1433788"/>
            <a:ext cx="9144004" cy="5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System Flow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957077" y="3386254"/>
            <a:ext cx="1731048" cy="124316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(3)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Gesture Recognition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69255" y="3145450"/>
            <a:ext cx="1972991" cy="165059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(1)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Smooth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and Segmentation</a:t>
            </a:r>
            <a:endParaRPr lang="en-US" sz="22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30462" y="3414783"/>
            <a:ext cx="1656111" cy="124316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(2)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Feature 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Helvetica"/>
                <a:cs typeface="Helvetica"/>
              </a:rPr>
              <a:t>E</a:t>
            </a:r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xtraction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374592" y="4036364"/>
            <a:ext cx="40448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507739" y="4033989"/>
            <a:ext cx="40448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08096" y="3388629"/>
            <a:ext cx="917653" cy="1243162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Raw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Helvetica"/>
                <a:cs typeface="Helvetica"/>
              </a:rPr>
              <a:t>Data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908159" y="4036364"/>
            <a:ext cx="40448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688125" y="4041843"/>
            <a:ext cx="404483" cy="0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HeroShot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14966" r="75823" b="29016"/>
          <a:stretch/>
        </p:blipFill>
        <p:spPr>
          <a:xfrm>
            <a:off x="8104937" y="3414783"/>
            <a:ext cx="841311" cy="8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6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6628456" y="3444988"/>
            <a:ext cx="2178729" cy="1785882"/>
            <a:chOff x="6628456" y="3379139"/>
            <a:chExt cx="2178729" cy="1785882"/>
          </a:xfrm>
        </p:grpSpPr>
        <p:grpSp>
          <p:nvGrpSpPr>
            <p:cNvPr id="50" name="Group 49"/>
            <p:cNvGrpSpPr/>
            <p:nvPr/>
          </p:nvGrpSpPr>
          <p:grpSpPr>
            <a:xfrm>
              <a:off x="6954612" y="3379139"/>
              <a:ext cx="1852573" cy="1785882"/>
              <a:chOff x="6954612" y="3379139"/>
              <a:chExt cx="1852573" cy="1785882"/>
            </a:xfrm>
          </p:grpSpPr>
          <p:pic>
            <p:nvPicPr>
              <p:cNvPr id="16" name="Picture 15" descr="GR_Segmentation2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95" t="52754" r="8867" b="9365"/>
              <a:stretch/>
            </p:blipFill>
            <p:spPr>
              <a:xfrm>
                <a:off x="6954612" y="3723475"/>
                <a:ext cx="1852573" cy="1441546"/>
              </a:xfrm>
              <a:prstGeom prst="rect">
                <a:avLst/>
              </a:prstGeom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6973855" y="3379139"/>
                <a:ext cx="1788201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1</a:t>
                </a:r>
                <a:r>
                  <a:rPr lang="en-US" sz="1400" b="1" baseline="30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st</a:t>
                </a:r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 Derivative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cxnSp>
          <p:nvCxnSpPr>
            <p:cNvPr id="43" name="Straight Arrow Connector 42"/>
            <p:cNvCxnSpPr/>
            <p:nvPr/>
          </p:nvCxnSpPr>
          <p:spPr>
            <a:xfrm flipH="1">
              <a:off x="6628456" y="4419834"/>
              <a:ext cx="330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Gesture Detection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8441" y="2014814"/>
            <a:ext cx="1603021" cy="545629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3400" baseline="-25000" dirty="0" smtClean="0">
                <a:solidFill>
                  <a:schemeClr val="tx1"/>
                </a:solidFill>
                <a:latin typeface="Roboto Light"/>
                <a:cs typeface="Roboto Light"/>
              </a:rPr>
              <a:t>Raw data</a:t>
            </a:r>
            <a:endParaRPr lang="en-US" sz="3400" baseline="-250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877147" y="2031872"/>
            <a:ext cx="2380461" cy="615170"/>
            <a:chOff x="1877147" y="2031872"/>
            <a:chExt cx="2380461" cy="615170"/>
          </a:xfrm>
        </p:grpSpPr>
        <p:grpSp>
          <p:nvGrpSpPr>
            <p:cNvPr id="8" name="Group 7"/>
            <p:cNvGrpSpPr/>
            <p:nvPr/>
          </p:nvGrpSpPr>
          <p:grpSpPr>
            <a:xfrm>
              <a:off x="2504942" y="2031872"/>
              <a:ext cx="1752666" cy="615170"/>
              <a:chOff x="5125589" y="5313635"/>
              <a:chExt cx="3095401" cy="997731"/>
            </a:xfrm>
          </p:grpSpPr>
          <p:sp>
            <p:nvSpPr>
              <p:cNvPr id="9" name="Title 1"/>
              <p:cNvSpPr txBox="1">
                <a:spLocks/>
              </p:cNvSpPr>
              <p:nvPr/>
            </p:nvSpPr>
            <p:spPr>
              <a:xfrm>
                <a:off x="5125589" y="5313635"/>
                <a:ext cx="3095401" cy="99773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</p:spPr>
            <p:txBody>
              <a:bodyPr vert="horz" lIns="9144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 </a:t>
                </a:r>
                <a:endParaRPr lang="en-US" sz="3600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" name="Title 1"/>
              <p:cNvSpPr txBox="1">
                <a:spLocks/>
              </p:cNvSpPr>
              <p:nvPr/>
            </p:nvSpPr>
            <p:spPr>
              <a:xfrm>
                <a:off x="5125590" y="5364570"/>
                <a:ext cx="3095400" cy="9051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15000"/>
                </a:schemeClr>
              </a:solidFill>
            </p:spPr>
            <p:txBody>
              <a:bodyPr vert="horz" wrap="square" lIns="0" tIns="0" rIns="0" bIns="0" rtlCol="0" anchor="ctr" anchorCtr="0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>
                    <a:solidFill>
                      <a:srgbClr val="FFFFFF"/>
                    </a:solidFill>
                    <a:latin typeface="Roboto Light"/>
                    <a:cs typeface="Roboto Light"/>
                  </a:rPr>
                  <a:t>Smooth</a:t>
                </a:r>
                <a:endParaRPr lang="en-US" sz="2800" dirty="0">
                  <a:solidFill>
                    <a:schemeClr val="bg1"/>
                  </a:solidFill>
                  <a:latin typeface="Roboto Light"/>
                  <a:cs typeface="Roboto Light"/>
                </a:endParaRP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flipH="1">
              <a:off x="1877147" y="2359703"/>
              <a:ext cx="5649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267870" y="2031873"/>
            <a:ext cx="4563990" cy="615170"/>
            <a:chOff x="4267870" y="2031873"/>
            <a:chExt cx="4563990" cy="615170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4267870" y="2359703"/>
              <a:ext cx="5649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4897672" y="2031873"/>
              <a:ext cx="3934188" cy="615170"/>
              <a:chOff x="5125589" y="5313635"/>
              <a:chExt cx="3095401" cy="997731"/>
            </a:xfrm>
          </p:grpSpPr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5125589" y="5313635"/>
                <a:ext cx="3095401" cy="99773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</p:spPr>
            <p:txBody>
              <a:bodyPr vert="horz" lIns="9144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 </a:t>
                </a:r>
                <a:endParaRPr lang="en-US" sz="3600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4" name="Title 1"/>
              <p:cNvSpPr txBox="1">
                <a:spLocks/>
              </p:cNvSpPr>
              <p:nvPr/>
            </p:nvSpPr>
            <p:spPr>
              <a:xfrm>
                <a:off x="5125590" y="5364570"/>
                <a:ext cx="3095400" cy="9051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15000"/>
                </a:schemeClr>
              </a:solidFill>
            </p:spPr>
            <p:txBody>
              <a:bodyPr vert="horz" wrap="square" lIns="0" tIns="0" rIns="0" bIns="0" rtlCol="0" anchor="ctr" anchorCtr="0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>
                    <a:solidFill>
                      <a:srgbClr val="FFFFFF"/>
                    </a:solidFill>
                    <a:latin typeface="Roboto Light"/>
                    <a:cs typeface="Roboto Light"/>
                  </a:rPr>
                  <a:t>Segmentation</a:t>
                </a:r>
                <a:endParaRPr lang="en-US" sz="2800" dirty="0">
                  <a:solidFill>
                    <a:schemeClr val="bg1"/>
                  </a:solidFill>
                  <a:latin typeface="Roboto Light"/>
                  <a:cs typeface="Roboto Light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445786" y="2813022"/>
            <a:ext cx="1692603" cy="3066815"/>
            <a:chOff x="523396" y="2835706"/>
            <a:chExt cx="1692603" cy="3066815"/>
          </a:xfrm>
        </p:grpSpPr>
        <p:pic>
          <p:nvPicPr>
            <p:cNvPr id="11" name="Picture 10" descr="GR_Ra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9" t="9354" r="9080" b="9552"/>
            <a:stretch/>
          </p:blipFill>
          <p:spPr>
            <a:xfrm>
              <a:off x="523396" y="2835706"/>
              <a:ext cx="1692603" cy="3066815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61880" y="2883818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Ch1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1880" y="4508367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Ch2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8573" y="2813023"/>
            <a:ext cx="1699414" cy="3066814"/>
            <a:chOff x="2837845" y="2835707"/>
            <a:chExt cx="1699414" cy="3066814"/>
          </a:xfrm>
        </p:grpSpPr>
        <p:pic>
          <p:nvPicPr>
            <p:cNvPr id="12" name="Picture 11" descr="GR_Smoot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4" t="9203" r="8702" b="9701"/>
            <a:stretch/>
          </p:blipFill>
          <p:spPr>
            <a:xfrm>
              <a:off x="2837845" y="2835707"/>
              <a:ext cx="1699414" cy="3066814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7845" y="2883818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Ch1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837845" y="4508367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Ch2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44706" y="3444988"/>
            <a:ext cx="1701494" cy="1785882"/>
            <a:chOff x="4944706" y="3379139"/>
            <a:chExt cx="1701494" cy="1785882"/>
          </a:xfrm>
        </p:grpSpPr>
        <p:pic>
          <p:nvPicPr>
            <p:cNvPr id="2" name="Picture 1" descr="GR_Segmentation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2" t="9055" r="9262" b="53087"/>
            <a:stretch/>
          </p:blipFill>
          <p:spPr>
            <a:xfrm>
              <a:off x="4944706" y="3723475"/>
              <a:ext cx="1701492" cy="1441546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4944708" y="3379139"/>
              <a:ext cx="1701492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Total Variation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73854" y="4165562"/>
            <a:ext cx="1806853" cy="776273"/>
            <a:chOff x="6973854" y="4099713"/>
            <a:chExt cx="1806853" cy="776273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6973855" y="4099713"/>
              <a:ext cx="1806852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6973854" y="4875986"/>
              <a:ext cx="1806852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headEnd type="non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4430881" y="3533301"/>
            <a:ext cx="310444" cy="1838322"/>
          </a:xfrm>
          <a:prstGeom prst="rightBrac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7368336" y="4088112"/>
            <a:ext cx="718015" cy="928084"/>
            <a:chOff x="7368336" y="4022263"/>
            <a:chExt cx="718015" cy="928084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368336" y="4022263"/>
              <a:ext cx="134192" cy="1375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952159" y="4812779"/>
              <a:ext cx="134192" cy="13756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981205" y="2847501"/>
            <a:ext cx="578780" cy="3009782"/>
            <a:chOff x="2981205" y="2781652"/>
            <a:chExt cx="578780" cy="3009782"/>
          </a:xfrm>
        </p:grpSpPr>
        <p:sp>
          <p:nvSpPr>
            <p:cNvPr id="46" name="Rectangle 45"/>
            <p:cNvSpPr/>
            <p:nvPr/>
          </p:nvSpPr>
          <p:spPr>
            <a:xfrm>
              <a:off x="2981205" y="2781652"/>
              <a:ext cx="573024" cy="1371600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86961" y="4419834"/>
              <a:ext cx="573024" cy="1371600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220188" y="3826926"/>
            <a:ext cx="1024438" cy="1629367"/>
            <a:chOff x="7220188" y="3826926"/>
            <a:chExt cx="1024438" cy="1629367"/>
          </a:xfrm>
        </p:grpSpPr>
        <p:sp>
          <p:nvSpPr>
            <p:cNvPr id="45" name="Rectangle 44"/>
            <p:cNvSpPr/>
            <p:nvPr/>
          </p:nvSpPr>
          <p:spPr>
            <a:xfrm>
              <a:off x="7447842" y="3826926"/>
              <a:ext cx="573024" cy="1371600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220188" y="5198526"/>
              <a:ext cx="455308" cy="25776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Start</a:t>
              </a:r>
              <a:endParaRPr lang="en-US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789318" y="5198526"/>
              <a:ext cx="455308" cy="25776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End</a:t>
              </a:r>
              <a:endParaRPr lang="en-US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36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Gesture Detection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18441" y="2014814"/>
            <a:ext cx="8413419" cy="632229"/>
            <a:chOff x="418441" y="2014814"/>
            <a:chExt cx="8413419" cy="632229"/>
          </a:xfrm>
        </p:grpSpPr>
        <p:sp>
          <p:nvSpPr>
            <p:cNvPr id="13" name="Rectangle 12"/>
            <p:cNvSpPr/>
            <p:nvPr/>
          </p:nvSpPr>
          <p:spPr>
            <a:xfrm>
              <a:off x="418441" y="2014814"/>
              <a:ext cx="1603021" cy="54562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Raw data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877147" y="2031872"/>
              <a:ext cx="2380461" cy="615170"/>
              <a:chOff x="1877147" y="2031872"/>
              <a:chExt cx="2380461" cy="61517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504942" y="2031872"/>
                <a:ext cx="1752666" cy="615170"/>
                <a:chOff x="5125589" y="5313635"/>
                <a:chExt cx="3095401" cy="997731"/>
              </a:xfrm>
            </p:grpSpPr>
            <p:sp>
              <p:nvSpPr>
                <p:cNvPr id="9" name="Title 1"/>
                <p:cNvSpPr txBox="1">
                  <a:spLocks/>
                </p:cNvSpPr>
                <p:nvPr/>
              </p:nvSpPr>
              <p:spPr>
                <a:xfrm>
                  <a:off x="5125589" y="5313635"/>
                  <a:ext cx="3095401" cy="99773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</p:spPr>
              <p:txBody>
                <a:bodyPr vert="horz" lIns="91440" tIns="0" rIns="0" bIns="0" rtlCol="0" anchor="ctr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 smtClean="0">
                      <a:solidFill>
                        <a:srgbClr val="FFFFFF"/>
                      </a:solidFill>
                      <a:latin typeface="Calibri"/>
                      <a:cs typeface="Calibri"/>
                    </a:rPr>
                    <a:t> </a:t>
                  </a:r>
                  <a:endParaRPr lang="en-US" sz="3600" dirty="0">
                    <a:solidFill>
                      <a:srgbClr val="FFFFFF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" name="Title 1"/>
                <p:cNvSpPr txBox="1">
                  <a:spLocks/>
                </p:cNvSpPr>
                <p:nvPr/>
              </p:nvSpPr>
              <p:spPr>
                <a:xfrm>
                  <a:off x="5125590" y="5364570"/>
                  <a:ext cx="3095400" cy="90512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  <a:alpha val="15000"/>
                  </a:schemeClr>
                </a:solidFill>
              </p:spPr>
              <p:txBody>
                <a:bodyPr vert="horz" wrap="square" lIns="0" tIns="0" rIns="0" bIns="0" rtlCol="0" anchor="ctr" anchorCtr="0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2800" dirty="0" smtClean="0">
                      <a:solidFill>
                        <a:srgbClr val="FFFFFF"/>
                      </a:solidFill>
                      <a:latin typeface="Roboto Light"/>
                      <a:cs typeface="Roboto Light"/>
                    </a:rPr>
                    <a:t>Smooth</a:t>
                  </a:r>
                  <a:endParaRPr lang="en-US" sz="2800" dirty="0">
                    <a:solidFill>
                      <a:schemeClr val="bg1"/>
                    </a:solidFill>
                    <a:latin typeface="Roboto Light"/>
                    <a:cs typeface="Roboto Light"/>
                  </a:endParaRPr>
                </a:p>
              </p:txBody>
            </p:sp>
          </p:grpSp>
          <p:cxnSp>
            <p:nvCxnSpPr>
              <p:cNvPr id="15" name="Straight Arrow Connector 14"/>
              <p:cNvCxnSpPr/>
              <p:nvPr/>
            </p:nvCxnSpPr>
            <p:spPr>
              <a:xfrm flipH="1">
                <a:off x="1877147" y="2359703"/>
                <a:ext cx="56498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triangl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4267870" y="2031873"/>
              <a:ext cx="4563990" cy="615170"/>
              <a:chOff x="4267870" y="2031873"/>
              <a:chExt cx="4563990" cy="615170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H="1">
                <a:off x="4267870" y="2359703"/>
                <a:ext cx="56498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triangl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4897672" y="2031873"/>
                <a:ext cx="3934188" cy="615170"/>
                <a:chOff x="5125589" y="5313635"/>
                <a:chExt cx="3095401" cy="997731"/>
              </a:xfrm>
            </p:grpSpPr>
            <p:sp>
              <p:nvSpPr>
                <p:cNvPr id="23" name="Title 1"/>
                <p:cNvSpPr txBox="1">
                  <a:spLocks/>
                </p:cNvSpPr>
                <p:nvPr/>
              </p:nvSpPr>
              <p:spPr>
                <a:xfrm>
                  <a:off x="5125589" y="5313635"/>
                  <a:ext cx="3095401" cy="99773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</p:spPr>
              <p:txBody>
                <a:bodyPr vert="horz" lIns="91440" tIns="0" rIns="0" bIns="0" rtlCol="0" anchor="ctr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3600" dirty="0" smtClean="0">
                      <a:solidFill>
                        <a:srgbClr val="FFFFFF"/>
                      </a:solidFill>
                      <a:latin typeface="Calibri"/>
                      <a:cs typeface="Calibri"/>
                    </a:rPr>
                    <a:t> </a:t>
                  </a:r>
                  <a:endParaRPr lang="en-US" sz="3600" dirty="0">
                    <a:solidFill>
                      <a:srgbClr val="FFFFFF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24" name="Title 1"/>
                <p:cNvSpPr txBox="1">
                  <a:spLocks/>
                </p:cNvSpPr>
                <p:nvPr/>
              </p:nvSpPr>
              <p:spPr>
                <a:xfrm>
                  <a:off x="5125590" y="5364570"/>
                  <a:ext cx="3095400" cy="90512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  <a:alpha val="15000"/>
                  </a:schemeClr>
                </a:solidFill>
              </p:spPr>
              <p:txBody>
                <a:bodyPr vert="horz" wrap="square" lIns="0" tIns="0" rIns="0" bIns="0" rtlCol="0" anchor="ctr" anchorCtr="0">
                  <a:norm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2800" dirty="0" smtClean="0">
                      <a:solidFill>
                        <a:srgbClr val="FFFFFF"/>
                      </a:solidFill>
                      <a:latin typeface="Roboto Light"/>
                      <a:cs typeface="Roboto Light"/>
                    </a:rPr>
                    <a:t>Segmentation</a:t>
                  </a:r>
                  <a:endParaRPr lang="en-US" sz="2800" dirty="0">
                    <a:solidFill>
                      <a:schemeClr val="bg1"/>
                    </a:solidFill>
                    <a:latin typeface="Roboto Light"/>
                    <a:cs typeface="Roboto Light"/>
                  </a:endParaRPr>
                </a:p>
              </p:txBody>
            </p:sp>
          </p:grpSp>
        </p:grpSp>
      </p:grpSp>
      <p:grpSp>
        <p:nvGrpSpPr>
          <p:cNvPr id="17" name="Group 16"/>
          <p:cNvGrpSpPr/>
          <p:nvPr/>
        </p:nvGrpSpPr>
        <p:grpSpPr>
          <a:xfrm>
            <a:off x="445786" y="2813022"/>
            <a:ext cx="1692603" cy="3066815"/>
            <a:chOff x="523396" y="2835706"/>
            <a:chExt cx="1692603" cy="3066815"/>
          </a:xfrm>
        </p:grpSpPr>
        <p:pic>
          <p:nvPicPr>
            <p:cNvPr id="11" name="Picture 10" descr="GR_Raw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9" t="9354" r="9080" b="9552"/>
            <a:stretch/>
          </p:blipFill>
          <p:spPr>
            <a:xfrm>
              <a:off x="523396" y="2835706"/>
              <a:ext cx="1692603" cy="3066815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61880" y="2883818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Ch1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1880" y="4508367"/>
              <a:ext cx="534967" cy="358758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2600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Ch2</a:t>
              </a:r>
              <a:endParaRPr lang="en-US" sz="2600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48573" y="2813023"/>
            <a:ext cx="1699414" cy="3066814"/>
            <a:chOff x="2548573" y="2813023"/>
            <a:chExt cx="1699414" cy="3066814"/>
          </a:xfrm>
        </p:grpSpPr>
        <p:grpSp>
          <p:nvGrpSpPr>
            <p:cNvPr id="18" name="Group 17"/>
            <p:cNvGrpSpPr/>
            <p:nvPr/>
          </p:nvGrpSpPr>
          <p:grpSpPr>
            <a:xfrm>
              <a:off x="2548573" y="2813023"/>
              <a:ext cx="1699414" cy="3066814"/>
              <a:chOff x="2837845" y="2835707"/>
              <a:chExt cx="1699414" cy="3066814"/>
            </a:xfrm>
          </p:grpSpPr>
          <p:pic>
            <p:nvPicPr>
              <p:cNvPr id="12" name="Picture 11" descr="GR_Smooth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4" t="9203" r="8702" b="9701"/>
              <a:stretch/>
            </p:blipFill>
            <p:spPr>
              <a:xfrm>
                <a:off x="2837845" y="2835707"/>
                <a:ext cx="1699414" cy="3066814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7845" y="2883818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Ch1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837845" y="4508367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Ch2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981205" y="2847501"/>
              <a:ext cx="578780" cy="3009782"/>
              <a:chOff x="2981205" y="2781652"/>
              <a:chExt cx="578780" cy="300978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981205" y="2781652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986961" y="4419834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430881" y="3444988"/>
            <a:ext cx="4376304" cy="2011305"/>
            <a:chOff x="4430881" y="3444988"/>
            <a:chExt cx="4376304" cy="2011305"/>
          </a:xfrm>
        </p:grpSpPr>
        <p:grpSp>
          <p:nvGrpSpPr>
            <p:cNvPr id="51" name="Group 50"/>
            <p:cNvGrpSpPr/>
            <p:nvPr/>
          </p:nvGrpSpPr>
          <p:grpSpPr>
            <a:xfrm>
              <a:off x="6628456" y="3444988"/>
              <a:ext cx="2178729" cy="1785882"/>
              <a:chOff x="6628456" y="3379139"/>
              <a:chExt cx="2178729" cy="1785882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6954612" y="3379139"/>
                <a:ext cx="1852573" cy="1785882"/>
                <a:chOff x="6954612" y="3379139"/>
                <a:chExt cx="1852573" cy="1785882"/>
              </a:xfrm>
            </p:grpSpPr>
            <p:pic>
              <p:nvPicPr>
                <p:cNvPr id="16" name="Picture 15" descr="GR_Segmentation2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395" t="52754" r="8867" b="9365"/>
                <a:stretch/>
              </p:blipFill>
              <p:spPr>
                <a:xfrm>
                  <a:off x="6954612" y="3723475"/>
                  <a:ext cx="1852573" cy="1441546"/>
                </a:xfrm>
                <a:prstGeom prst="rect">
                  <a:avLst/>
                </a:prstGeom>
              </p:spPr>
            </p:pic>
            <p:sp>
              <p:nvSpPr>
                <p:cNvPr id="42" name="Rectangle 41"/>
                <p:cNvSpPr/>
                <p:nvPr/>
              </p:nvSpPr>
              <p:spPr>
                <a:xfrm>
                  <a:off x="6973855" y="3379139"/>
                  <a:ext cx="1788201" cy="358758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 algn="ctr"/>
                  <a:r>
                    <a:rPr lang="en-US" sz="2600" b="1" baseline="-25000" dirty="0" smtClean="0">
                      <a:solidFill>
                        <a:schemeClr val="tx1"/>
                      </a:solidFill>
                      <a:latin typeface="Roboto Light"/>
                      <a:cs typeface="Roboto Light"/>
                    </a:rPr>
                    <a:t>1</a:t>
                  </a:r>
                  <a:r>
                    <a:rPr lang="en-US" sz="1400" b="1" baseline="30000" dirty="0" smtClean="0">
                      <a:solidFill>
                        <a:schemeClr val="tx1"/>
                      </a:solidFill>
                      <a:latin typeface="Roboto Light"/>
                      <a:cs typeface="Roboto Light"/>
                    </a:rPr>
                    <a:t>st</a:t>
                  </a:r>
                  <a:r>
                    <a:rPr lang="en-US" sz="2600" b="1" baseline="-25000" dirty="0" smtClean="0">
                      <a:solidFill>
                        <a:schemeClr val="tx1"/>
                      </a:solidFill>
                      <a:latin typeface="Roboto Light"/>
                      <a:cs typeface="Roboto Light"/>
                    </a:rPr>
                    <a:t> Derivative</a:t>
                  </a:r>
                  <a:endParaRPr lang="en-US" sz="2600" b="1" baseline="-25000" dirty="0">
                    <a:solidFill>
                      <a:schemeClr val="tx1"/>
                    </a:solidFill>
                    <a:latin typeface="Roboto Light"/>
                    <a:cs typeface="Roboto Light"/>
                  </a:endParaRPr>
                </a:p>
              </p:txBody>
            </p:sp>
          </p:grp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628456" y="4419834"/>
                <a:ext cx="33046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triangl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944706" y="3444988"/>
              <a:ext cx="1701494" cy="1785882"/>
              <a:chOff x="4944706" y="3379139"/>
              <a:chExt cx="1701494" cy="1785882"/>
            </a:xfrm>
          </p:grpSpPr>
          <p:pic>
            <p:nvPicPr>
              <p:cNvPr id="2" name="Picture 1" descr="GR_Segmentation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92" t="9055" r="9262" b="53087"/>
              <a:stretch/>
            </p:blipFill>
            <p:spPr>
              <a:xfrm>
                <a:off x="4944706" y="3723475"/>
                <a:ext cx="1701492" cy="1441546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4944708" y="3379139"/>
                <a:ext cx="1701492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Total Variation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973854" y="4165562"/>
              <a:ext cx="1806853" cy="776273"/>
              <a:chOff x="6973854" y="4099713"/>
              <a:chExt cx="1806853" cy="776273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H="1">
                <a:off x="6973855" y="4099713"/>
                <a:ext cx="180685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6973854" y="4875986"/>
                <a:ext cx="180685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olid"/>
                <a:headEnd type="non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ight Brace 39"/>
            <p:cNvSpPr/>
            <p:nvPr/>
          </p:nvSpPr>
          <p:spPr>
            <a:xfrm>
              <a:off x="4430881" y="3533301"/>
              <a:ext cx="310444" cy="1838322"/>
            </a:xfrm>
            <a:prstGeom prst="rightBrace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7842" y="3826926"/>
              <a:ext cx="573024" cy="1371600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68336" y="4088112"/>
              <a:ext cx="718015" cy="928084"/>
              <a:chOff x="7368336" y="4022263"/>
              <a:chExt cx="718015" cy="928084"/>
            </a:xfrm>
          </p:grpSpPr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7368336" y="4022263"/>
                <a:ext cx="134192" cy="13756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7952159" y="4812779"/>
                <a:ext cx="134192" cy="13756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7220188" y="5198526"/>
              <a:ext cx="455308" cy="25776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Start</a:t>
              </a:r>
              <a:endParaRPr lang="en-US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789318" y="5198526"/>
              <a:ext cx="455308" cy="25776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b="1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End</a:t>
              </a:r>
              <a:endParaRPr lang="en-US" b="1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45786" y="2813022"/>
            <a:ext cx="1699414" cy="3066814"/>
            <a:chOff x="434513" y="2619845"/>
            <a:chExt cx="1699414" cy="3066814"/>
          </a:xfrm>
        </p:grpSpPr>
        <p:grpSp>
          <p:nvGrpSpPr>
            <p:cNvPr id="70" name="Group 69"/>
            <p:cNvGrpSpPr/>
            <p:nvPr/>
          </p:nvGrpSpPr>
          <p:grpSpPr>
            <a:xfrm>
              <a:off x="434513" y="2619845"/>
              <a:ext cx="1699414" cy="3066814"/>
              <a:chOff x="2837845" y="2835707"/>
              <a:chExt cx="1699414" cy="3066814"/>
            </a:xfrm>
          </p:grpSpPr>
          <p:pic>
            <p:nvPicPr>
              <p:cNvPr id="74" name="Picture 73" descr="GR_Smooth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4" t="9203" r="8702" b="9701"/>
              <a:stretch/>
            </p:blipFill>
            <p:spPr>
              <a:xfrm>
                <a:off x="2837845" y="2835707"/>
                <a:ext cx="1699414" cy="3066814"/>
              </a:xfrm>
              <a:prstGeom prst="rect">
                <a:avLst/>
              </a:prstGeom>
            </p:spPr>
          </p:pic>
          <p:sp>
            <p:nvSpPr>
              <p:cNvPr id="75" name="Rectangle 74"/>
              <p:cNvSpPr/>
              <p:nvPr/>
            </p:nvSpPr>
            <p:spPr>
              <a:xfrm>
                <a:off x="2837845" y="2883818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Ch1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37845" y="4508367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Ch2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902167" y="2657473"/>
              <a:ext cx="578780" cy="3019189"/>
              <a:chOff x="2981205" y="2772245"/>
              <a:chExt cx="578780" cy="301918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2981205" y="2772245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986961" y="4419834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44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4.44444E-6 L -0.20261 -4.44444E-6 " pathEditMode="relative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Gesture Classification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7390124" y="3677828"/>
            <a:ext cx="1296676" cy="813401"/>
            <a:chOff x="7390124" y="3677828"/>
            <a:chExt cx="1296676" cy="813401"/>
          </a:xfrm>
        </p:grpSpPr>
        <p:cxnSp>
          <p:nvCxnSpPr>
            <p:cNvPr id="123" name="Straight Arrow Connector 122"/>
            <p:cNvCxnSpPr/>
            <p:nvPr/>
          </p:nvCxnSpPr>
          <p:spPr>
            <a:xfrm flipH="1">
              <a:off x="7390124" y="4314231"/>
              <a:ext cx="4826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Picture 126" descr="HeroShot-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" t="14966" r="75823" b="29016"/>
            <a:stretch/>
          </p:blipFill>
          <p:spPr>
            <a:xfrm>
              <a:off x="7845489" y="3677828"/>
              <a:ext cx="841311" cy="813401"/>
            </a:xfrm>
            <a:prstGeom prst="rect">
              <a:avLst/>
            </a:prstGeom>
          </p:spPr>
        </p:pic>
      </p:grpSp>
      <p:grpSp>
        <p:nvGrpSpPr>
          <p:cNvPr id="128" name="Group 127"/>
          <p:cNvGrpSpPr/>
          <p:nvPr/>
        </p:nvGrpSpPr>
        <p:grpSpPr>
          <a:xfrm>
            <a:off x="445786" y="2813022"/>
            <a:ext cx="1699414" cy="3066814"/>
            <a:chOff x="434513" y="2619845"/>
            <a:chExt cx="1699414" cy="3066814"/>
          </a:xfrm>
        </p:grpSpPr>
        <p:grpSp>
          <p:nvGrpSpPr>
            <p:cNvPr id="129" name="Group 128"/>
            <p:cNvGrpSpPr/>
            <p:nvPr/>
          </p:nvGrpSpPr>
          <p:grpSpPr>
            <a:xfrm>
              <a:off x="434513" y="2619845"/>
              <a:ext cx="1699414" cy="3066814"/>
              <a:chOff x="2837845" y="2835707"/>
              <a:chExt cx="1699414" cy="3066814"/>
            </a:xfrm>
          </p:grpSpPr>
          <p:pic>
            <p:nvPicPr>
              <p:cNvPr id="133" name="Picture 132" descr="GR_Smooth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4" t="9203" r="8702" b="9701"/>
              <a:stretch/>
            </p:blipFill>
            <p:spPr>
              <a:xfrm>
                <a:off x="2837845" y="2835707"/>
                <a:ext cx="1699414" cy="3066814"/>
              </a:xfrm>
              <a:prstGeom prst="rect">
                <a:avLst/>
              </a:prstGeom>
            </p:spPr>
          </p:pic>
          <p:sp>
            <p:nvSpPr>
              <p:cNvPr id="134" name="Rectangle 133"/>
              <p:cNvSpPr/>
              <p:nvPr/>
            </p:nvSpPr>
            <p:spPr>
              <a:xfrm>
                <a:off x="2837845" y="2883818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Ch1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837845" y="4508367"/>
                <a:ext cx="534967" cy="35875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en-US" sz="2600" b="1" baseline="-25000" dirty="0" smtClean="0">
                    <a:solidFill>
                      <a:schemeClr val="tx1"/>
                    </a:solidFill>
                    <a:latin typeface="Roboto Light"/>
                    <a:cs typeface="Roboto Light"/>
                  </a:rPr>
                  <a:t>Ch2</a:t>
                </a:r>
                <a:endParaRPr lang="en-US" sz="2600" b="1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902167" y="2657473"/>
              <a:ext cx="578780" cy="3019189"/>
              <a:chOff x="2981205" y="2772245"/>
              <a:chExt cx="578780" cy="3019189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2981205" y="2772245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986961" y="4419834"/>
                <a:ext cx="573024" cy="1371600"/>
              </a:xfrm>
              <a:prstGeom prst="rect">
                <a:avLst/>
              </a:prstGeom>
              <a:solidFill>
                <a:schemeClr val="accent3">
                  <a:alpha val="49000"/>
                </a:schemeClr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dirty="0" smtClean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2162150" y="2039391"/>
            <a:ext cx="2138154" cy="4285441"/>
            <a:chOff x="2162150" y="2039391"/>
            <a:chExt cx="2138154" cy="4285441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62150" y="2917630"/>
              <a:ext cx="2009278" cy="3407202"/>
              <a:chOff x="2162150" y="2673048"/>
              <a:chExt cx="2009278" cy="3407202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703873" y="2673048"/>
                <a:ext cx="1467555" cy="3407202"/>
                <a:chOff x="2703873" y="2673048"/>
                <a:chExt cx="1467555" cy="3407202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703873" y="5741755"/>
                  <a:ext cx="1467555" cy="3384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(8 features)</a:t>
                  </a:r>
                  <a:endParaRPr lang="en-US" sz="1400" b="1" dirty="0">
                    <a:solidFill>
                      <a:srgbClr val="404040"/>
                    </a:solidFill>
                    <a:latin typeface="Roboto Light"/>
                    <a:cs typeface="Roboto Light"/>
                  </a:endParaRPr>
                </a:p>
              </p:txBody>
            </p:sp>
            <p:sp>
              <p:nvSpPr>
                <p:cNvPr id="3" name="Rectangle 2"/>
                <p:cNvSpPr/>
                <p:nvPr/>
              </p:nvSpPr>
              <p:spPr>
                <a:xfrm>
                  <a:off x="2703873" y="2673048"/>
                  <a:ext cx="1467555" cy="672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Auto Correlation</a:t>
                  </a: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703873" y="3396221"/>
                  <a:ext cx="1467555" cy="672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Cross Correlation</a:t>
                  </a: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703873" y="4584914"/>
                  <a:ext cx="1467555" cy="11552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Max</a:t>
                  </a:r>
                  <a:b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</a:br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Min</a:t>
                  </a:r>
                  <a:b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</a:br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Difference</a:t>
                  </a:r>
                </a:p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…</a:t>
                  </a:r>
                  <a:endParaRPr lang="en-US" sz="1600" dirty="0">
                    <a:solidFill>
                      <a:srgbClr val="404040"/>
                    </a:solidFill>
                    <a:latin typeface="Roboto Light"/>
                    <a:cs typeface="Roboto Light"/>
                  </a:endParaRPr>
                </a:p>
              </p:txBody>
            </p:sp>
            <p:sp>
              <p:nvSpPr>
                <p:cNvPr id="79" name="Left Bracket 78"/>
                <p:cNvSpPr/>
                <p:nvPr/>
              </p:nvSpPr>
              <p:spPr>
                <a:xfrm>
                  <a:off x="2703873" y="2712040"/>
                  <a:ext cx="85982" cy="2962305"/>
                </a:xfrm>
                <a:prstGeom prst="leftBracket">
                  <a:avLst/>
                </a:prstGeom>
                <a:ln w="317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Left Bracket 114"/>
                <p:cNvSpPr/>
                <p:nvPr/>
              </p:nvSpPr>
              <p:spPr>
                <a:xfrm rot="10800000">
                  <a:off x="4079237" y="2714353"/>
                  <a:ext cx="92191" cy="2962305"/>
                </a:xfrm>
                <a:prstGeom prst="leftBracket">
                  <a:avLst/>
                </a:prstGeom>
                <a:ln w="317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703873" y="4094106"/>
                  <a:ext cx="1467555" cy="458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Zero</a:t>
                  </a:r>
                  <a:r>
                    <a:rPr lang="en-US" sz="1600" dirty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 </a:t>
                  </a:r>
                  <a:r>
                    <a:rPr lang="en-US" sz="1600" dirty="0" smtClean="0">
                      <a:solidFill>
                        <a:srgbClr val="404040"/>
                      </a:solidFill>
                      <a:latin typeface="Roboto Light"/>
                      <a:cs typeface="Roboto Light"/>
                    </a:rPr>
                    <a:t>Crossing</a:t>
                  </a:r>
                </a:p>
              </p:txBody>
            </p:sp>
          </p:grpSp>
          <p:cxnSp>
            <p:nvCxnSpPr>
              <p:cNvPr id="117" name="Straight Arrow Connector 116"/>
              <p:cNvCxnSpPr/>
              <p:nvPr/>
            </p:nvCxnSpPr>
            <p:spPr>
              <a:xfrm flipH="1">
                <a:off x="2162150" y="4094106"/>
                <a:ext cx="48268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triangle" w="med" len="med"/>
                <a:tailEnd type="non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/>
            <p:cNvGrpSpPr/>
            <p:nvPr/>
          </p:nvGrpSpPr>
          <p:grpSpPr>
            <a:xfrm>
              <a:off x="2547638" y="2039391"/>
              <a:ext cx="1752666" cy="615170"/>
              <a:chOff x="5125589" y="5313635"/>
              <a:chExt cx="3095401" cy="997731"/>
            </a:xfrm>
          </p:grpSpPr>
          <p:sp>
            <p:nvSpPr>
              <p:cNvPr id="137" name="Title 1"/>
              <p:cNvSpPr txBox="1">
                <a:spLocks/>
              </p:cNvSpPr>
              <p:nvPr/>
            </p:nvSpPr>
            <p:spPr>
              <a:xfrm>
                <a:off x="5125589" y="5313635"/>
                <a:ext cx="3095401" cy="99773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</p:spPr>
            <p:txBody>
              <a:bodyPr vert="horz" lIns="9144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 </a:t>
                </a:r>
                <a:endParaRPr lang="en-US" sz="3600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8" name="Title 1"/>
              <p:cNvSpPr txBox="1">
                <a:spLocks/>
              </p:cNvSpPr>
              <p:nvPr/>
            </p:nvSpPr>
            <p:spPr>
              <a:xfrm>
                <a:off x="5125590" y="5364570"/>
                <a:ext cx="3095400" cy="9051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15000"/>
                </a:schemeClr>
              </a:solidFill>
            </p:spPr>
            <p:txBody>
              <a:bodyPr vert="horz" wrap="square" lIns="0" tIns="0" rIns="0" bIns="0" rtlCol="0" anchor="ctr" anchorCtr="0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>
                    <a:solidFill>
                      <a:srgbClr val="FFFFFF"/>
                    </a:solidFill>
                    <a:latin typeface="Roboto Light"/>
                    <a:cs typeface="Roboto Light"/>
                  </a:rPr>
                  <a:t>Features</a:t>
                </a:r>
                <a:endParaRPr lang="en-US" sz="2800" dirty="0">
                  <a:solidFill>
                    <a:schemeClr val="bg1"/>
                  </a:solidFill>
                  <a:latin typeface="Roboto Light"/>
                  <a:cs typeface="Roboto Light"/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4315784" y="2039391"/>
            <a:ext cx="3225193" cy="4116194"/>
            <a:chOff x="4315784" y="2039391"/>
            <a:chExt cx="3225193" cy="4116194"/>
          </a:xfrm>
        </p:grpSpPr>
        <p:sp>
          <p:nvSpPr>
            <p:cNvPr id="105" name="Rectangle 104"/>
            <p:cNvSpPr/>
            <p:nvPr/>
          </p:nvSpPr>
          <p:spPr>
            <a:xfrm>
              <a:off x="4910667" y="2864427"/>
              <a:ext cx="2427111" cy="3291158"/>
            </a:xfrm>
            <a:prstGeom prst="rect">
              <a:avLst/>
            </a:prstGeom>
            <a:noFill/>
            <a:ln w="317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251904" y="2956623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SVM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251904" y="3562701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err="1" smtClean="0">
                  <a:solidFill>
                    <a:schemeClr val="tx1"/>
                  </a:solidFill>
                  <a:latin typeface="Roboto Light"/>
                  <a:cs typeface="Roboto Light"/>
                </a:rPr>
                <a:t>RFBNetwork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251904" y="4194878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LMT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51904" y="4827901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err="1" smtClean="0">
                  <a:solidFill>
                    <a:schemeClr val="tx1"/>
                  </a:solidFill>
                  <a:latin typeface="Roboto Light"/>
                  <a:cs typeface="Roboto Light"/>
                </a:rPr>
                <a:t>BayesNet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251904" y="5492770"/>
              <a:ext cx="1756613" cy="545629"/>
            </a:xfrm>
            <a:prstGeom prst="rect">
              <a:avLst/>
            </a:prstGeom>
            <a:solidFill>
              <a:schemeClr val="bg1">
                <a:lumMod val="75000"/>
                <a:alpha val="49000"/>
              </a:schemeClr>
            </a:solidFill>
            <a:ln w="317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sz="3400" baseline="-25000" dirty="0" err="1" smtClean="0">
                  <a:solidFill>
                    <a:schemeClr val="tx1"/>
                  </a:solidFill>
                  <a:latin typeface="Roboto Light"/>
                  <a:cs typeface="Roboto Light"/>
                </a:rPr>
                <a:t>NNge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>
              <a:off x="4315784" y="4314231"/>
              <a:ext cx="4826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/>
            <p:cNvGrpSpPr/>
            <p:nvPr/>
          </p:nvGrpSpPr>
          <p:grpSpPr>
            <a:xfrm>
              <a:off x="4798467" y="2039391"/>
              <a:ext cx="2742510" cy="615170"/>
              <a:chOff x="5125589" y="5313635"/>
              <a:chExt cx="3095401" cy="997731"/>
            </a:xfrm>
          </p:grpSpPr>
          <p:sp>
            <p:nvSpPr>
              <p:cNvPr id="140" name="Title 1"/>
              <p:cNvSpPr txBox="1">
                <a:spLocks/>
              </p:cNvSpPr>
              <p:nvPr/>
            </p:nvSpPr>
            <p:spPr>
              <a:xfrm>
                <a:off x="5125589" y="5313635"/>
                <a:ext cx="3095401" cy="99773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0"/>
                </a:schemeClr>
              </a:solidFill>
            </p:spPr>
            <p:txBody>
              <a:bodyPr vert="horz" lIns="9144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 </a:t>
                </a:r>
                <a:endParaRPr lang="en-US" sz="3600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1" name="Title 1"/>
              <p:cNvSpPr txBox="1">
                <a:spLocks/>
              </p:cNvSpPr>
              <p:nvPr/>
            </p:nvSpPr>
            <p:spPr>
              <a:xfrm>
                <a:off x="5125590" y="5364570"/>
                <a:ext cx="3095400" cy="9051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15000"/>
                </a:schemeClr>
              </a:solidFill>
            </p:spPr>
            <p:txBody>
              <a:bodyPr vert="horz" wrap="square" lIns="0" tIns="0" rIns="0" bIns="0" rtlCol="0" anchor="ctr" anchorCtr="0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>
                    <a:solidFill>
                      <a:srgbClr val="FFFFFF"/>
                    </a:solidFill>
                    <a:latin typeface="Roboto Light"/>
                    <a:cs typeface="Roboto Light"/>
                  </a:rPr>
                  <a:t>Classification</a:t>
                </a:r>
                <a:endParaRPr lang="en-US" sz="2800" dirty="0">
                  <a:solidFill>
                    <a:schemeClr val="bg1"/>
                  </a:solidFill>
                  <a:latin typeface="Roboto Light"/>
                  <a:cs typeface="Roboto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127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" y="519387"/>
            <a:ext cx="3337376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Wearables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40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NecX Team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195" y="1677129"/>
            <a:ext cx="1920239" cy="1920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615" y="1677129"/>
            <a:ext cx="1920239" cy="1920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195" y="4276223"/>
            <a:ext cx="1920239" cy="1920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583" y="4276223"/>
            <a:ext cx="1920239" cy="192023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018254" y="3433484"/>
            <a:ext cx="2325025" cy="64617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Chaoyu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 Yang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68697" y="3433484"/>
            <a:ext cx="2325025" cy="64617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Shuowei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 Li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33195" y="6030478"/>
            <a:ext cx="2325025" cy="64617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Keyu Chen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83638" y="6030478"/>
            <a:ext cx="2325025" cy="64617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Aniket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Handa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1326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8310" y="5429177"/>
            <a:ext cx="9162288" cy="1434077"/>
          </a:xfrm>
          <a:prstGeom prst="rect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656" y="5576045"/>
            <a:ext cx="4023053" cy="1083827"/>
          </a:xfrm>
        </p:spPr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cs typeface="Roboto Light"/>
              </a:rPr>
              <a:t>Nec</a:t>
            </a:r>
            <a:r>
              <a:rPr lang="en-US" sz="5600" dirty="0" smtClean="0">
                <a:solidFill>
                  <a:srgbClr val="660066"/>
                </a:solidFill>
                <a:latin typeface="Roboto Light"/>
                <a:cs typeface="Roboto Light"/>
              </a:rPr>
              <a:t>X</a:t>
            </a:r>
            <a:r>
              <a:rPr lang="en-US" sz="5600" dirty="0" smtClean="0">
                <a:solidFill>
                  <a:schemeClr val="bg1"/>
                </a:solidFill>
                <a:latin typeface="Roboto Light"/>
                <a:cs typeface="Roboto Light"/>
              </a:rPr>
              <a:t> Demo</a:t>
            </a:r>
            <a:endParaRPr lang="en-US" sz="5600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2444" y="5700889"/>
            <a:ext cx="4016705" cy="958984"/>
          </a:xfrm>
        </p:spPr>
        <p:txBody>
          <a:bodyPr>
            <a:noAutofit/>
          </a:bodyPr>
          <a:lstStyle/>
          <a:p>
            <a:pPr algn="r"/>
            <a:r>
              <a:rPr lang="en-US" sz="2800" b="1" dirty="0" smtClean="0">
                <a:solidFill>
                  <a:schemeClr val="bg1"/>
                </a:solidFill>
                <a:latin typeface="Roboto Light"/>
                <a:cs typeface="Roboto Light"/>
              </a:rPr>
              <a:t>Team2</a:t>
            </a:r>
          </a:p>
          <a:p>
            <a:pPr algn="r"/>
            <a:r>
              <a:rPr lang="en-US" sz="1800" b="1" dirty="0">
                <a:solidFill>
                  <a:schemeClr val="bg1"/>
                </a:solidFill>
                <a:latin typeface="Roboto Light"/>
                <a:cs typeface="Roboto Light"/>
                <a:hlinkClick r:id="rId3"/>
              </a:rPr>
              <a:t>http://horseshoe477.github.io</a:t>
            </a:r>
            <a:r>
              <a:rPr lang="en-US" sz="1800" b="1" dirty="0" smtClean="0">
                <a:solidFill>
                  <a:schemeClr val="bg1"/>
                </a:solidFill>
                <a:latin typeface="Roboto Light"/>
                <a:cs typeface="Roboto Light"/>
                <a:hlinkClick r:id="rId3"/>
              </a:rPr>
              <a:t>/</a:t>
            </a:r>
            <a:r>
              <a:rPr lang="en-US" sz="1800" b="1" dirty="0" smtClean="0">
                <a:solidFill>
                  <a:schemeClr val="bg1"/>
                </a:solidFill>
                <a:latin typeface="Roboto Light"/>
                <a:cs typeface="Roboto Light"/>
              </a:rPr>
              <a:t> </a:t>
            </a:r>
          </a:p>
        </p:txBody>
      </p:sp>
      <p:pic>
        <p:nvPicPr>
          <p:cNvPr id="5" name="Picture 4" descr="HeroShot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" y="1330034"/>
            <a:ext cx="9144000" cy="34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8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61612"/>
            <a:ext cx="9144000" cy="93155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Why?</a:t>
            </a:r>
            <a:endParaRPr lang="en-US" sz="2400" b="1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92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61612"/>
            <a:ext cx="9144000" cy="93155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  <a:latin typeface="Roboto Light"/>
                <a:cs typeface="Roboto Light"/>
              </a:rPr>
              <a:t>Neck</a:t>
            </a:r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 contains a lot of information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6424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" y="519387"/>
            <a:ext cx="3337376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Drinking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78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urtNeck2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6" b="100000" l="16461" r="100000">
                        <a14:foregroundMark x1="37096" y1="90523" x2="37096" y2="9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7"/>
          <a:stretch/>
        </p:blipFill>
        <p:spPr>
          <a:xfrm>
            <a:off x="18865" y="782635"/>
            <a:ext cx="7977480" cy="60753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891852" y="519387"/>
            <a:ext cx="4261555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Muscle Stress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12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rtRate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/>
        </p:blipFill>
        <p:spPr>
          <a:xfrm>
            <a:off x="-1" y="0"/>
            <a:ext cx="9184063" cy="685800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5326563"/>
            <a:ext cx="3367851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Heart Rate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29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" y="519387"/>
            <a:ext cx="9144002" cy="914400"/>
            <a:chOff x="-2" y="519387"/>
            <a:chExt cx="2981204" cy="914400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-2" y="519387"/>
              <a:ext cx="2981204" cy="9144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</p:spPr>
          <p:txBody>
            <a:bodyPr vert="horz" lIns="9144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endParaRPr lang="en-US" sz="36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-2" y="595588"/>
              <a:ext cx="2981203" cy="762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15000"/>
              </a:schemeClr>
            </a:solidFill>
          </p:spPr>
          <p:txBody>
            <a:bodyPr vert="horz" wrap="square" lIns="0" tIns="0" rIns="0" bIns="0" rtlCol="0" anchor="ctr" anchorCtr="0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Neck Gestures</a:t>
              </a:r>
              <a:endParaRPr lang="en-US" sz="4000" dirty="0">
                <a:solidFill>
                  <a:schemeClr val="bg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08298" y="2050820"/>
            <a:ext cx="4459112" cy="3725333"/>
            <a:chOff x="2408298" y="2050820"/>
            <a:chExt cx="4459112" cy="3725333"/>
          </a:xfrm>
        </p:grpSpPr>
        <p:pic>
          <p:nvPicPr>
            <p:cNvPr id="5" name="Picture 4" descr="HeroShot-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" t="14966" r="48766" b="29016"/>
            <a:stretch/>
          </p:blipFill>
          <p:spPr>
            <a:xfrm>
              <a:off x="2408298" y="2050820"/>
              <a:ext cx="4459111" cy="1919112"/>
            </a:xfrm>
            <a:prstGeom prst="rect">
              <a:avLst/>
            </a:prstGeom>
          </p:spPr>
        </p:pic>
        <p:pic>
          <p:nvPicPr>
            <p:cNvPr id="9" name="Picture 8" descr="HeroShot-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35" t="20985" b="26293"/>
            <a:stretch/>
          </p:blipFill>
          <p:spPr>
            <a:xfrm>
              <a:off x="2408299" y="3969932"/>
              <a:ext cx="4459111" cy="180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44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62" y="4506166"/>
            <a:ext cx="1834453" cy="1155764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Drinking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7364" y="2502531"/>
            <a:ext cx="2444043" cy="93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Gyroscope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329287" y="2286536"/>
            <a:ext cx="3149601" cy="93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Microphone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732857" y="3523206"/>
            <a:ext cx="2077156" cy="93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Vibration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78183"/>
            <a:ext cx="9144000" cy="111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err="1" smtClean="0">
                <a:solidFill>
                  <a:srgbClr val="FFFF00"/>
                </a:solidFill>
                <a:latin typeface="Roboto Light"/>
                <a:cs typeface="Roboto Light"/>
              </a:rPr>
              <a:t>sEMG</a:t>
            </a:r>
            <a:endParaRPr lang="en-US" sz="3400" dirty="0" smtClean="0">
              <a:solidFill>
                <a:srgbClr val="FFFF00"/>
              </a:solidFill>
              <a:latin typeface="Roboto Light"/>
              <a:cs typeface="Roboto Light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Roboto Light"/>
                <a:cs typeface="Roboto Light"/>
              </a:rPr>
              <a:t>Surface Electromyography</a:t>
            </a:r>
            <a:endParaRPr lang="en-US" sz="26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49215" y="1260752"/>
            <a:ext cx="3367852" cy="93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Accelerometer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43474" y="4506166"/>
            <a:ext cx="1843860" cy="1155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Heart Rate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86762" y="4506166"/>
            <a:ext cx="1804349" cy="1155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Muscle Stress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05873" y="4506166"/>
            <a:ext cx="1919111" cy="1155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chemeClr val="bg1"/>
                </a:solidFill>
                <a:latin typeface="Roboto Light"/>
                <a:cs typeface="Roboto Light"/>
              </a:rPr>
              <a:t>Neck</a:t>
            </a:r>
          </a:p>
          <a:p>
            <a:r>
              <a:rPr lang="en-US" sz="3400" b="1" dirty="0" smtClean="0">
                <a:solidFill>
                  <a:schemeClr val="bg1"/>
                </a:solidFill>
                <a:latin typeface="Roboto Light"/>
                <a:cs typeface="Roboto Light"/>
              </a:rPr>
              <a:t>Gesture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4469451" y="403598"/>
            <a:ext cx="310444" cy="7800622"/>
          </a:xfrm>
          <a:prstGeom prst="rightBrace">
            <a:avLst/>
          </a:prstGeom>
          <a:ln w="317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605873" y="4508042"/>
            <a:ext cx="1919111" cy="1155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>
                <a:solidFill>
                  <a:srgbClr val="08F51A"/>
                </a:solidFill>
                <a:latin typeface="Roboto Light"/>
                <a:cs typeface="Roboto Light"/>
              </a:rPr>
              <a:t>Neck</a:t>
            </a:r>
          </a:p>
          <a:p>
            <a:r>
              <a:rPr lang="en-US" sz="3400" b="1" dirty="0" smtClean="0">
                <a:solidFill>
                  <a:srgbClr val="08F51A"/>
                </a:solidFill>
                <a:latin typeface="Roboto Light"/>
                <a:cs typeface="Roboto Light"/>
              </a:rPr>
              <a:t>Gesture</a:t>
            </a:r>
            <a:endParaRPr lang="en-US" sz="2400" b="1" dirty="0">
              <a:solidFill>
                <a:srgbClr val="08F51A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080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7" grpId="0"/>
      <p:bldP spid="7" grpId="1"/>
      <p:bldP spid="8" grpId="0"/>
      <p:bldP spid="9" grpId="0"/>
      <p:bldP spid="10" grpId="0"/>
      <p:bldP spid="1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BC2E1-9C7E-E143-AE00-6496C4A14419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3" y="519387"/>
            <a:ext cx="9152760" cy="914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txBody>
          <a:bodyPr vert="horz" lIns="91440" tIns="0" rIns="0" bIns="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36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3" y="595588"/>
            <a:ext cx="9152759" cy="762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Surface Electromyography (</a:t>
            </a:r>
            <a:r>
              <a:rPr lang="en-US" sz="4000" dirty="0" err="1" smtClean="0">
                <a:solidFill>
                  <a:schemeClr val="bg1"/>
                </a:solidFill>
                <a:latin typeface="Roboto Light"/>
                <a:cs typeface="Roboto Light"/>
              </a:rPr>
              <a:t>sEMG</a:t>
            </a:r>
            <a:r>
              <a:rPr lang="en-US" sz="4000" dirty="0" smtClean="0">
                <a:solidFill>
                  <a:schemeClr val="bg1"/>
                </a:solidFill>
                <a:latin typeface="Roboto Light"/>
                <a:cs typeface="Roboto Light"/>
              </a:rPr>
              <a:t>)</a:t>
            </a:r>
            <a:endParaRPr lang="en-US" sz="4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2" name="Picture 1" descr="NeckMuscl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r="9541"/>
          <a:stretch/>
        </p:blipFill>
        <p:spPr>
          <a:xfrm>
            <a:off x="901495" y="1861550"/>
            <a:ext cx="3529373" cy="4384451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3164632" y="1861551"/>
            <a:ext cx="3217290" cy="4384451"/>
            <a:chOff x="3164632" y="1861551"/>
            <a:chExt cx="3217290" cy="4384451"/>
          </a:xfrm>
        </p:grpSpPr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5042308" y="1870958"/>
              <a:ext cx="1339614" cy="4375044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t="22374"/>
            <a:stretch/>
          </p:blipFill>
          <p:spPr>
            <a:xfrm rot="5400000">
              <a:off x="3937681" y="3526669"/>
              <a:ext cx="3527780" cy="96558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164632" y="3811906"/>
              <a:ext cx="325496" cy="1063037"/>
            </a:xfrm>
            <a:prstGeom prst="rect">
              <a:avLst/>
            </a:prstGeom>
            <a:solidFill>
              <a:schemeClr val="bg1">
                <a:lumMod val="85000"/>
                <a:alpha val="49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en-US" sz="3400" dirty="0" smtClean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783614" y="5206110"/>
              <a:ext cx="400753" cy="680128"/>
              <a:chOff x="5303857" y="5093226"/>
              <a:chExt cx="400753" cy="68012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394210" y="5093226"/>
                <a:ext cx="310400" cy="410107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303857" y="5363247"/>
                <a:ext cx="310400" cy="410107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en-US" sz="3400" baseline="-25000" dirty="0">
                  <a:solidFill>
                    <a:schemeClr val="tx1"/>
                  </a:solidFill>
                  <a:latin typeface="Roboto Light"/>
                  <a:cs typeface="Roboto Light"/>
                </a:endParaRP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 flipH="1">
              <a:off x="3164633" y="1861551"/>
              <a:ext cx="1877675" cy="1950355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3164634" y="4874943"/>
              <a:ext cx="1877674" cy="1361652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 descr="EMG_Exampl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5" t="12647" r="63992" b="56022"/>
          <a:stretch/>
        </p:blipFill>
        <p:spPr>
          <a:xfrm>
            <a:off x="6827877" y="4355764"/>
            <a:ext cx="1268759" cy="1120367"/>
          </a:xfrm>
          <a:prstGeom prst="rect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</p:pic>
      <p:grpSp>
        <p:nvGrpSpPr>
          <p:cNvPr id="36" name="Group 35"/>
          <p:cNvGrpSpPr/>
          <p:nvPr/>
        </p:nvGrpSpPr>
        <p:grpSpPr>
          <a:xfrm>
            <a:off x="5711754" y="2135477"/>
            <a:ext cx="2719144" cy="1351287"/>
            <a:chOff x="5711754" y="2135477"/>
            <a:chExt cx="2719144" cy="1351287"/>
          </a:xfrm>
        </p:grpSpPr>
        <p:sp>
          <p:nvSpPr>
            <p:cNvPr id="20" name="Rectangle 19"/>
            <p:cNvSpPr/>
            <p:nvPr/>
          </p:nvSpPr>
          <p:spPr>
            <a:xfrm>
              <a:off x="6827877" y="2135477"/>
              <a:ext cx="1603021" cy="54562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Motor Unit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5711754" y="2455328"/>
              <a:ext cx="963723" cy="103143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900062" y="3804380"/>
            <a:ext cx="2378436" cy="545629"/>
            <a:chOff x="5900062" y="3804380"/>
            <a:chExt cx="2378436" cy="545629"/>
          </a:xfrm>
        </p:grpSpPr>
        <p:sp>
          <p:nvSpPr>
            <p:cNvPr id="33" name="Rectangle 32"/>
            <p:cNvSpPr/>
            <p:nvPr/>
          </p:nvSpPr>
          <p:spPr>
            <a:xfrm>
              <a:off x="6827877" y="3804380"/>
              <a:ext cx="1450621" cy="54562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US" sz="3400" baseline="-25000" dirty="0" smtClean="0">
                  <a:solidFill>
                    <a:schemeClr val="tx1"/>
                  </a:solidFill>
                  <a:latin typeface="Roboto Light"/>
                  <a:cs typeface="Roboto Light"/>
                </a:rPr>
                <a:t>Electrodes</a:t>
              </a:r>
              <a:endParaRPr lang="en-US" sz="3400" baseline="-250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5900062" y="4079623"/>
              <a:ext cx="775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non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892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34188</TotalTime>
  <Words>215</Words>
  <Application>Microsoft Macintosh PowerPoint</Application>
  <PresentationFormat>On-screen Show (4:3)</PresentationFormat>
  <Paragraphs>131</Paragraphs>
  <Slides>18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NecX</vt:lpstr>
      <vt:lpstr>Why?</vt:lpstr>
      <vt:lpstr>Neck contains a lot of information</vt:lpstr>
      <vt:lpstr>PowerPoint Presentation</vt:lpstr>
      <vt:lpstr>PowerPoint Presentation</vt:lpstr>
      <vt:lpstr>PowerPoint Presentation</vt:lpstr>
      <vt:lpstr>PowerPoint Presentation</vt:lpstr>
      <vt:lpstr>Drinking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NecX Demo</vt:lpstr>
    </vt:vector>
  </TitlesOfParts>
  <Manager/>
  <Company>University Of Washington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Ke-Yu Chen</dc:creator>
  <cp:keywords/>
  <dc:description/>
  <cp:lastModifiedBy>Ke-Yu Chen</cp:lastModifiedBy>
  <cp:revision>1111</cp:revision>
  <dcterms:created xsi:type="dcterms:W3CDTF">2012-08-19T22:21:22Z</dcterms:created>
  <dcterms:modified xsi:type="dcterms:W3CDTF">2014-06-11T00:36:29Z</dcterms:modified>
  <cp:category/>
</cp:coreProperties>
</file>